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320" r:id="rId3"/>
    <p:sldId id="321" r:id="rId4"/>
    <p:sldId id="322" r:id="rId5"/>
    <p:sldId id="326" r:id="rId6"/>
    <p:sldId id="323" r:id="rId7"/>
    <p:sldId id="324" r:id="rId8"/>
    <p:sldId id="32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327" r:id="rId18"/>
    <p:sldId id="285" r:id="rId19"/>
    <p:sldId id="346" r:id="rId20"/>
    <p:sldId id="347" r:id="rId21"/>
    <p:sldId id="286" r:id="rId22"/>
    <p:sldId id="287" r:id="rId23"/>
    <p:sldId id="306" r:id="rId24"/>
    <p:sldId id="307" r:id="rId25"/>
    <p:sldId id="288" r:id="rId26"/>
    <p:sldId id="289" r:id="rId27"/>
    <p:sldId id="290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8" r:id="rId40"/>
    <p:sldId id="329" r:id="rId41"/>
    <p:sldId id="330" r:id="rId42"/>
    <p:sldId id="331" r:id="rId43"/>
    <p:sldId id="332" r:id="rId44"/>
    <p:sldId id="348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291" r:id="rId56"/>
    <p:sldId id="293" r:id="rId57"/>
    <p:sldId id="295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6" d="100"/>
          <a:sy n="106" d="100"/>
        </p:scale>
        <p:origin x="930" y="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1241425" y="2116138"/>
            <a:ext cx="1190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Arial Bold 40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-1239838" y="4149725"/>
            <a:ext cx="1239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Arial Bold 20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664" y="2204864"/>
            <a:ext cx="6841604" cy="763588"/>
          </a:xfrm>
        </p:spPr>
        <p:txBody>
          <a:bodyPr/>
          <a:lstStyle>
            <a:lvl1pPr>
              <a:defRPr sz="4000" smtClean="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zh-TW" altLang="en-US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46820" y="4229595"/>
            <a:ext cx="6841604" cy="1863701"/>
          </a:xfrm>
        </p:spPr>
        <p:txBody>
          <a:bodyPr/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000" baseline="0" smtClean="0">
                <a:latin typeface="Arial Bold" pitchFamily="34" charset="0"/>
                <a:cs typeface="Arial Bold" pitchFamily="34" charset="0"/>
              </a:defRPr>
            </a:lvl1pPr>
          </a:lstStyle>
          <a:p>
            <a:pPr lvl="0"/>
            <a:r>
              <a:rPr lang="en-US" altLang="zh-TW" noProof="0" dirty="0" smtClean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625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46325" y="-26988"/>
            <a:ext cx="6797675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dirty="0" smtClean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7544" y="881063"/>
            <a:ext cx="8208912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dirty="0" smtClean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10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46325" y="-26988"/>
            <a:ext cx="6797675" cy="762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143000"/>
            <a:ext cx="3657600" cy="4724400"/>
          </a:xfrm>
        </p:spPr>
        <p:txBody>
          <a:bodyPr/>
          <a:lstStyle>
            <a:lvl1pPr>
              <a:defRPr sz="2600" baseline="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143000"/>
            <a:ext cx="3657600" cy="47244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56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4040188" cy="639762"/>
          </a:xfrm>
        </p:spPr>
        <p:txBody>
          <a:bodyPr anchor="b"/>
          <a:lstStyle>
            <a:lvl1pPr marL="0" indent="0">
              <a:buNone/>
              <a:defRPr sz="26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8851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96752"/>
            <a:ext cx="4041775" cy="639762"/>
          </a:xfrm>
        </p:spPr>
        <p:txBody>
          <a:bodyPr anchor="b"/>
          <a:lstStyle>
            <a:lvl1pPr marL="0" indent="0">
              <a:buNone/>
              <a:defRPr sz="26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58851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46325" y="-27384"/>
            <a:ext cx="6797675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90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670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1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00972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190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7646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82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46325" y="-26988"/>
            <a:ext cx="6797675" cy="762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813" y="881063"/>
            <a:ext cx="7467600" cy="5759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762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304800"/>
            <a:ext cx="1981200" cy="5562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791200" cy="5562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291138" y="6565900"/>
            <a:ext cx="35290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Copyright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©2</a:t>
            </a:r>
            <a:r>
              <a:rPr lang="en-US" altLang="zh-TW" sz="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</a:rPr>
              <a:t>014 ZyXEL Communications Corporation.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216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46325" y="-26988"/>
            <a:ext cx="6797675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dirty="0" smtClean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1190625" y="188913"/>
            <a:ext cx="1190625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Bold 32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-1260475" y="981075"/>
            <a:ext cx="1250950" cy="3079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Bold 26 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-828675" y="1433513"/>
            <a:ext cx="936625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22 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828675" y="1882775"/>
            <a:ext cx="936625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20 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-828675" y="2332038"/>
            <a:ext cx="936625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18 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-828675" y="2781300"/>
            <a:ext cx="936625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Arial 16 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881063"/>
            <a:ext cx="8208912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type master text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18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old" pitchFamily="34" charset="0"/>
          <a:ea typeface="Arial Unicode MS" pitchFamily="34" charset="-120"/>
          <a:cs typeface="Arial Bold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3B91"/>
        </a:buClr>
        <a:buFont typeface="Calibri" pitchFamily="34" charset="0"/>
        <a:buChar char="▪"/>
        <a:defRPr sz="2600" kern="1200">
          <a:solidFill>
            <a:schemeClr val="tx1"/>
          </a:solidFill>
          <a:latin typeface="Arial Bold" pitchFamily="34" charset="0"/>
          <a:ea typeface="+mn-ea"/>
          <a:cs typeface="Arial Bold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AA1931"/>
        </a:buClr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50000"/>
        <a:buFont typeface="Wingdings" pitchFamily="2" charset="2"/>
        <a:buChar char="u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-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Introduction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Lorin Yeh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Version Control System</a:t>
            </a:r>
          </a:p>
          <a:p>
            <a:pPr lvl="1"/>
            <a:r>
              <a:rPr lang="en-US" altLang="zh-TW" sz="3200" b="1" dirty="0" smtClean="0"/>
              <a:t>Centralized Version Control Systems</a:t>
            </a:r>
          </a:p>
          <a:p>
            <a:pPr lvl="1"/>
            <a:r>
              <a:rPr lang="en-US" altLang="zh-TW" sz="3200" b="1" dirty="0" smtClean="0"/>
              <a:t>Distributed Version Control Systems</a:t>
            </a:r>
            <a:endParaRPr lang="zh-TW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 smtClean="0"/>
              <a:t>Centralized Version Control Systems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4941168"/>
            <a:ext cx="8208912" cy="1267296"/>
          </a:xfrm>
        </p:spPr>
        <p:txBody>
          <a:bodyPr/>
          <a:lstStyle/>
          <a:p>
            <a:r>
              <a:rPr lang="en-US" altLang="zh-TW" dirty="0" smtClean="0"/>
              <a:t>Drawbacks</a:t>
            </a:r>
          </a:p>
          <a:p>
            <a:pPr lvl="1"/>
            <a:r>
              <a:rPr lang="en-US" altLang="zh-TW" sz="2000" dirty="0" smtClean="0"/>
              <a:t>Server or network down -&gt; No one can work to collaborate</a:t>
            </a:r>
          </a:p>
          <a:p>
            <a:pPr lvl="1"/>
            <a:r>
              <a:rPr lang="en-US" altLang="zh-TW" sz="2000" dirty="0" smtClean="0"/>
              <a:t>Database be corrupted -&gt; Risk to lose everything</a:t>
            </a:r>
            <a:endParaRPr lang="zh-TW" alt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196752"/>
            <a:ext cx="4444901" cy="348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 smtClean="0"/>
              <a:t>Distributed Version Control Systems</a:t>
            </a:r>
            <a:endParaRPr lang="zh-TW" altLang="en-US" sz="28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908720"/>
            <a:ext cx="5688632" cy="540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 smtClean="0"/>
              <a:t>Distributed Version Control Systems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Advantage</a:t>
            </a:r>
          </a:p>
          <a:p>
            <a:pPr lvl="1"/>
            <a:r>
              <a:rPr lang="en-US" altLang="zh-TW" sz="2800" dirty="0" smtClean="0"/>
              <a:t>Client fully mirror the repository</a:t>
            </a:r>
          </a:p>
          <a:p>
            <a:pPr lvl="1"/>
            <a:r>
              <a:rPr lang="en-US" altLang="zh-TW" sz="2800" dirty="0" smtClean="0"/>
              <a:t>Good Elasticity</a:t>
            </a:r>
          </a:p>
          <a:p>
            <a:pPr lvl="2"/>
            <a:r>
              <a:rPr lang="en-US" altLang="zh-TW" sz="2400" dirty="0" smtClean="0"/>
              <a:t>Can have many remote repositories</a:t>
            </a:r>
          </a:p>
          <a:p>
            <a:pPr lvl="2"/>
            <a:r>
              <a:rPr lang="en-US" altLang="zh-TW" sz="2400" dirty="0" smtClean="0"/>
              <a:t>The user can collaborate with different groups of people in different ways simultaneously within the same project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531713"/>
          </a:xfrm>
        </p:spPr>
        <p:txBody>
          <a:bodyPr/>
          <a:lstStyle/>
          <a:p>
            <a:r>
              <a:rPr lang="en-US" altLang="zh-TW" b="1" dirty="0" smtClean="0"/>
              <a:t>Snapshots, Not Differences</a:t>
            </a:r>
            <a:endParaRPr lang="zh-TW" altLang="en-US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84784"/>
            <a:ext cx="5662709" cy="244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077072"/>
            <a:ext cx="5497626" cy="245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線接點 12"/>
          <p:cNvCxnSpPr/>
          <p:nvPr/>
        </p:nvCxnSpPr>
        <p:spPr>
          <a:xfrm>
            <a:off x="251520" y="4005064"/>
            <a:ext cx="86409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2547937"/>
          </a:xfrm>
        </p:spPr>
        <p:txBody>
          <a:bodyPr/>
          <a:lstStyle/>
          <a:p>
            <a:r>
              <a:rPr lang="en-US" altLang="zh-TW" b="1" dirty="0" smtClean="0"/>
              <a:t>Nearly Every Operation Is Local</a:t>
            </a:r>
          </a:p>
          <a:p>
            <a:pPr lvl="1"/>
            <a:r>
              <a:rPr lang="en-US" altLang="zh-TW" dirty="0" smtClean="0"/>
              <a:t>No need network</a:t>
            </a:r>
          </a:p>
          <a:p>
            <a:pPr lvl="1"/>
            <a:r>
              <a:rPr lang="en-US" altLang="zh-TW" dirty="0" smtClean="0"/>
              <a:t>High speed</a:t>
            </a:r>
          </a:p>
          <a:p>
            <a:pPr lvl="1"/>
            <a:r>
              <a:rPr lang="en-US" altLang="zh-TW" dirty="0" smtClean="0"/>
              <a:t>Can do them in every where, any time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2547937"/>
          </a:xfrm>
        </p:spPr>
        <p:txBody>
          <a:bodyPr/>
          <a:lstStyle/>
          <a:p>
            <a:r>
              <a:rPr lang="en-US" altLang="zh-TW" b="1" dirty="0" err="1" smtClean="0"/>
              <a:t>Git</a:t>
            </a:r>
            <a:r>
              <a:rPr lang="en-US" altLang="zh-TW" b="1" dirty="0" smtClean="0"/>
              <a:t> Has Integrity 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uses a 40-character SHA-1 hash for</a:t>
            </a:r>
          </a:p>
          <a:p>
            <a:pPr lvl="2"/>
            <a:r>
              <a:rPr lang="en-US" altLang="zh-TW" dirty="0" smtClean="0"/>
              <a:t>Integrity Checking</a:t>
            </a:r>
          </a:p>
          <a:p>
            <a:pPr lvl="2"/>
            <a:r>
              <a:rPr lang="en-US" altLang="zh-TW" dirty="0" smtClean="0"/>
              <a:t>Reference Index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575" y="3019425"/>
            <a:ext cx="75628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443037"/>
            <a:ext cx="4438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2115889"/>
          </a:xfrm>
        </p:spPr>
        <p:txBody>
          <a:bodyPr/>
          <a:lstStyle/>
          <a:p>
            <a:r>
              <a:rPr lang="en-US" altLang="zh-TW" b="1" dirty="0" smtClean="0"/>
              <a:t>File States</a:t>
            </a:r>
          </a:p>
          <a:p>
            <a:pPr lvl="1"/>
            <a:r>
              <a:rPr lang="en-US" altLang="zh-TW" dirty="0" smtClean="0"/>
              <a:t>committed(unmodified), modified and staged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untracked files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854645"/>
            <a:ext cx="6254824" cy="331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76872"/>
            <a:ext cx="8325212" cy="384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圓角矩形 3"/>
          <p:cNvSpPr/>
          <p:nvPr/>
        </p:nvSpPr>
        <p:spPr>
          <a:xfrm>
            <a:off x="323528" y="1916832"/>
            <a:ext cx="1584176" cy="4392488"/>
          </a:xfrm>
          <a:prstGeom prst="round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419872" y="1916832"/>
            <a:ext cx="2376264" cy="4464496"/>
          </a:xfrm>
          <a:prstGeom prst="roundRect">
            <a:avLst/>
          </a:prstGeom>
          <a:solidFill>
            <a:srgbClr val="FFFF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660232" y="1916832"/>
            <a:ext cx="1728192" cy="4392488"/>
          </a:xfrm>
          <a:prstGeom prst="round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54980" y="1124744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Local</a:t>
            </a:r>
          </a:p>
          <a:p>
            <a:r>
              <a:rPr lang="en-US" altLang="zh-TW" dirty="0" smtClean="0"/>
              <a:t>Repository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14620" y="1412776"/>
            <a:ext cx="13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Staged Area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5536" y="1412776"/>
            <a:ext cx="14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Working Area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89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48680"/>
            <a:ext cx="35337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2843808" y="4581128"/>
            <a:ext cx="3657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A0075"/>
                </a:solidFill>
              </a:rPr>
              <a:t>Harry and Sally get their own respective </a:t>
            </a:r>
            <a:br>
              <a:rPr lang="en-US" altLang="en-US" sz="1400">
                <a:solidFill>
                  <a:srgbClr val="9A0075"/>
                </a:solidFill>
              </a:rPr>
            </a:br>
            <a:r>
              <a:rPr lang="en-US" altLang="en-US" sz="1400">
                <a:solidFill>
                  <a:srgbClr val="9A0075"/>
                </a:solidFill>
              </a:rPr>
              <a:t>local </a:t>
            </a:r>
            <a:r>
              <a:rPr lang="en-US" altLang="en-US" sz="1400" b="1">
                <a:solidFill>
                  <a:srgbClr val="9A0075"/>
                </a:solidFill>
              </a:rPr>
              <a:t>Working Copies </a:t>
            </a:r>
            <a:r>
              <a:rPr lang="en-US" altLang="en-US" sz="1400">
                <a:solidFill>
                  <a:srgbClr val="9A0075"/>
                </a:solidFill>
              </a:rPr>
              <a:t>of the Master File in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159983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err="1" smtClean="0"/>
              <a:t>Git</a:t>
            </a:r>
            <a:r>
              <a:rPr lang="en-US" altLang="zh-TW" sz="2800" dirty="0" smtClean="0"/>
              <a:t> Basic Concepts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876256" y="2060848"/>
            <a:ext cx="1872208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64288" y="1628800"/>
            <a:ext cx="12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SCM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endParaRPr lang="zh-TW" altLang="en-US" b="1" dirty="0"/>
          </a:p>
        </p:txBody>
      </p:sp>
      <p:sp>
        <p:nvSpPr>
          <p:cNvPr id="6" name="圓角矩形 5"/>
          <p:cNvSpPr/>
          <p:nvPr/>
        </p:nvSpPr>
        <p:spPr>
          <a:xfrm>
            <a:off x="7236296" y="2708920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3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48264" y="2195572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Version Database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7236296" y="3284984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2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236296" y="3861048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1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2060848"/>
            <a:ext cx="5112568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35696" y="1556792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Local Computer</a:t>
            </a:r>
            <a:endParaRPr lang="zh-TW" altLang="en-US" b="1" dirty="0"/>
          </a:p>
        </p:txBody>
      </p:sp>
      <p:sp>
        <p:nvSpPr>
          <p:cNvPr id="14" name="圓角矩形 13"/>
          <p:cNvSpPr/>
          <p:nvPr/>
        </p:nvSpPr>
        <p:spPr>
          <a:xfrm>
            <a:off x="3779912" y="2708920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3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14620" y="1988840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Local</a:t>
            </a:r>
          </a:p>
          <a:p>
            <a:pPr algn="ctr"/>
            <a:r>
              <a:rPr lang="en-US" altLang="zh-TW" dirty="0" smtClean="0"/>
              <a:t>Repository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3779912" y="3284984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2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779912" y="3861048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1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5076056" y="2924944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732281" y="255561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push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838079" y="33477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pull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5076056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520" y="2780928"/>
            <a:ext cx="1008112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51520" y="2132856"/>
            <a:ext cx="97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Working</a:t>
            </a:r>
          </a:p>
          <a:p>
            <a:pPr algn="ctr"/>
            <a:r>
              <a:rPr lang="en-US" altLang="zh-TW" dirty="0" smtClean="0"/>
              <a:t>area</a:t>
            </a:r>
            <a:endParaRPr lang="zh-TW" alt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395536" y="2924944"/>
            <a:ext cx="720080" cy="432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95536" y="3573016"/>
            <a:ext cx="720080" cy="432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b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63888" y="2564904"/>
            <a:ext cx="151216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907704" y="2780928"/>
            <a:ext cx="1008112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07704" y="2132856"/>
            <a:ext cx="81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Staged</a:t>
            </a:r>
          </a:p>
          <a:p>
            <a:pPr algn="ctr"/>
            <a:r>
              <a:rPr lang="en-US" altLang="zh-TW" dirty="0" smtClean="0"/>
              <a:t>area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2051720" y="2924944"/>
            <a:ext cx="720080" cy="4320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051720" y="3573016"/>
            <a:ext cx="720080" cy="4320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b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1259632" y="314096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296766" y="2636912"/>
            <a:ext cx="5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Add/Edit</a:t>
            </a:r>
            <a:endParaRPr lang="zh-TW" altLang="en-US" sz="1400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2915816" y="313167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2843808" y="2833191"/>
            <a:ext cx="89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commit</a:t>
            </a:r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7020272" y="2564904"/>
            <a:ext cx="151216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7812360" y="4437112"/>
            <a:ext cx="0" cy="648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>
            <a:off x="2483768" y="5085184"/>
            <a:ext cx="53285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483768" y="4653136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148064" y="4725144"/>
            <a:ext cx="190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Clone(pull + fetch)</a:t>
            </a:r>
            <a:endParaRPr lang="zh-TW" altLang="en-US" dirty="0"/>
          </a:p>
        </p:txBody>
      </p:sp>
      <p:cxnSp>
        <p:nvCxnSpPr>
          <p:cNvPr id="77" name="直線單箭頭接點 76"/>
          <p:cNvCxnSpPr/>
          <p:nvPr/>
        </p:nvCxnSpPr>
        <p:spPr>
          <a:xfrm flipH="1" flipV="1">
            <a:off x="1259632" y="4221088"/>
            <a:ext cx="115212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2483768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V="1">
            <a:off x="2555776" y="4293096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2915816" y="378904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987824" y="3789040"/>
            <a:ext cx="89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reset</a:t>
            </a:r>
            <a:endParaRPr lang="zh-TW" altLang="en-US" sz="1400" dirty="0"/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1259632" y="378904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1187624" y="3789040"/>
            <a:ext cx="89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checkout</a:t>
            </a:r>
            <a:endParaRPr lang="zh-TW" altLang="en-US" sz="12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755576" y="4725144"/>
            <a:ext cx="525658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6012160" y="3717033"/>
            <a:ext cx="0" cy="100811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 flipV="1">
            <a:off x="759426" y="4290511"/>
            <a:ext cx="283" cy="43463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Installation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 </a:t>
            </a:r>
            <a:r>
              <a:rPr lang="en-US" altLang="zh-TW" dirty="0" err="1" smtClean="0"/>
              <a:t>ubuntu</a:t>
            </a:r>
            <a:r>
              <a:rPr lang="en-US" altLang="zh-TW" dirty="0" smtClean="0"/>
              <a:t> Distribution</a:t>
            </a:r>
          </a:p>
          <a:p>
            <a:pPr lvl="1"/>
            <a:r>
              <a:rPr lang="en-US" altLang="zh-TW" dirty="0" smtClean="0"/>
              <a:t>apt-get install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-core</a:t>
            </a:r>
          </a:p>
          <a:p>
            <a:r>
              <a:rPr lang="en-US" altLang="zh-TW" dirty="0" smtClean="0"/>
              <a:t>In Windows</a:t>
            </a:r>
          </a:p>
          <a:p>
            <a:pPr lvl="1"/>
            <a:r>
              <a:rPr lang="en-US" altLang="zh-TW" dirty="0" err="1" smtClean="0"/>
              <a:t>msysGit</a:t>
            </a:r>
            <a:r>
              <a:rPr lang="en-US" altLang="zh-TW" dirty="0" smtClean="0"/>
              <a:t> (Command Line)</a:t>
            </a:r>
          </a:p>
          <a:p>
            <a:pPr lvl="1"/>
            <a:r>
              <a:rPr lang="en-US" altLang="zh-TW" dirty="0" err="1" smtClean="0"/>
              <a:t>TortoiseGit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msysGit</a:t>
            </a:r>
            <a:r>
              <a:rPr lang="en-US" altLang="zh-TW" dirty="0" smtClean="0"/>
              <a:t> (GUI)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Installation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 </a:t>
            </a:r>
            <a:r>
              <a:rPr lang="en-US" altLang="zh-TW" dirty="0" err="1" smtClean="0"/>
              <a:t>ubuntu</a:t>
            </a:r>
            <a:r>
              <a:rPr lang="en-US" altLang="zh-TW" dirty="0" smtClean="0"/>
              <a:t> Distribution</a:t>
            </a:r>
          </a:p>
          <a:p>
            <a:pPr lvl="1"/>
            <a:r>
              <a:rPr lang="en-US" altLang="zh-TW" dirty="0" smtClean="0"/>
              <a:t>First Time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Setup</a:t>
            </a:r>
          </a:p>
          <a:p>
            <a:pPr lvl="2"/>
            <a:r>
              <a:rPr lang="en-US" altLang="zh-TW" dirty="0" smtClean="0"/>
              <a:t>$ 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apt-get install </a:t>
            </a:r>
            <a:r>
              <a:rPr lang="en-US" altLang="zh-TW" dirty="0" err="1" smtClean="0"/>
              <a:t>git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 smtClean="0"/>
              <a:t>Configuring</a:t>
            </a:r>
            <a:endParaRPr lang="zh-TW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96952"/>
            <a:ext cx="862883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5855149" cy="521813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51520" y="5157192"/>
            <a:ext cx="720080" cy="64807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909424"/>
            <a:ext cx="8267700" cy="34671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380312" y="2780928"/>
            <a:ext cx="1145232" cy="108012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5" idx="2"/>
          </p:cNvCxnSpPr>
          <p:nvPr/>
        </p:nvCxnSpPr>
        <p:spPr>
          <a:xfrm flipV="1">
            <a:off x="251520" y="909424"/>
            <a:ext cx="624780" cy="4571804"/>
          </a:xfrm>
          <a:prstGeom prst="line">
            <a:avLst/>
          </a:prstGeom>
          <a:ln w="254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5" idx="4"/>
          </p:cNvCxnSpPr>
          <p:nvPr/>
        </p:nvCxnSpPr>
        <p:spPr>
          <a:xfrm flipV="1">
            <a:off x="611560" y="4376524"/>
            <a:ext cx="8433311" cy="1428740"/>
          </a:xfrm>
          <a:prstGeom prst="line">
            <a:avLst/>
          </a:prstGeom>
          <a:ln w="254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309371" cy="27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Bit Basic Operations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Command</a:t>
            </a:r>
          </a:p>
          <a:p>
            <a:pPr lvl="1"/>
            <a:r>
              <a:rPr lang="en-US" altLang="zh-TW" dirty="0" smtClean="0"/>
              <a:t>~$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[options] </a:t>
            </a:r>
            <a:r>
              <a:rPr lang="en-US" altLang="zh-TW" dirty="0" smtClean="0">
                <a:solidFill>
                  <a:srgbClr val="0000FF"/>
                </a:solidFill>
              </a:rPr>
              <a:t>command</a:t>
            </a:r>
            <a:r>
              <a:rPr lang="en-US" altLang="zh-TW" dirty="0" smtClean="0"/>
              <a:t> [</a:t>
            </a:r>
            <a:r>
              <a:rPr lang="en-US" altLang="zh-TW" dirty="0" smtClean="0">
                <a:solidFill>
                  <a:srgbClr val="0000FF"/>
                </a:solidFill>
              </a:rPr>
              <a:t>&lt;</a:t>
            </a:r>
            <a:r>
              <a:rPr lang="en-US" altLang="zh-TW" dirty="0" err="1" smtClean="0">
                <a:solidFill>
                  <a:srgbClr val="0000FF"/>
                </a:solidFill>
              </a:rPr>
              <a:t>args</a:t>
            </a:r>
            <a:r>
              <a:rPr lang="en-US" altLang="zh-TW" dirty="0" smtClean="0">
                <a:solidFill>
                  <a:srgbClr val="0000FF"/>
                </a:solidFill>
              </a:rPr>
              <a:t>&gt;</a:t>
            </a:r>
            <a:r>
              <a:rPr lang="en-US" altLang="zh-TW" dirty="0" smtClean="0"/>
              <a:t>]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Create New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Repositories in Local</a:t>
            </a:r>
          </a:p>
          <a:p>
            <a:pPr lvl="1"/>
            <a:r>
              <a:rPr lang="en-US" altLang="zh-TW" dirty="0" smtClean="0"/>
              <a:t>Initiate an empty repository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init</a:t>
            </a:r>
          </a:p>
          <a:p>
            <a:pPr lvl="1"/>
            <a:r>
              <a:rPr lang="en-US" altLang="zh-TW" dirty="0" smtClean="0"/>
              <a:t>For example,</a:t>
            </a:r>
          </a:p>
          <a:p>
            <a:pPr lvl="2"/>
            <a:r>
              <a:rPr lang="en-US" altLang="zh-TW" dirty="0" smtClean="0"/>
              <a:t>~$ </a:t>
            </a:r>
            <a:r>
              <a:rPr lang="en-US" altLang="zh-TW" dirty="0" err="1" smtClean="0"/>
              <a:t>mkdir</a:t>
            </a:r>
            <a:r>
              <a:rPr lang="en-US" altLang="zh-TW" dirty="0" smtClean="0"/>
              <a:t> grit</a:t>
            </a:r>
          </a:p>
          <a:p>
            <a:pPr lvl="2"/>
            <a:r>
              <a:rPr lang="en-US" altLang="zh-TW" dirty="0" smtClean="0"/>
              <a:t>~$ </a:t>
            </a:r>
            <a:r>
              <a:rPr lang="en-US" altLang="zh-TW" dirty="0" err="1" smtClean="0"/>
              <a:t>cd</a:t>
            </a:r>
            <a:r>
              <a:rPr lang="en-US" altLang="zh-TW" dirty="0" smtClean="0"/>
              <a:t> grit</a:t>
            </a:r>
          </a:p>
          <a:p>
            <a:pPr lvl="2"/>
            <a:r>
              <a:rPr lang="en-US" altLang="zh-TW" dirty="0" smtClean="0"/>
              <a:t>~$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init</a:t>
            </a:r>
          </a:p>
          <a:p>
            <a:pPr lvl="1"/>
            <a:r>
              <a:rPr lang="en-US" altLang="zh-TW" dirty="0" smtClean="0"/>
              <a:t>A new folder .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has been created</a:t>
            </a:r>
          </a:p>
          <a:p>
            <a:pPr lvl="1">
              <a:buNone/>
            </a:pP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6228184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444208" y="285293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grit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6228184" y="306896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660232" y="3294276"/>
            <a:ext cx="0" cy="222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876256" y="3203684"/>
            <a:ext cx="4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.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660232" y="341970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020272" y="3582308"/>
            <a:ext cx="0" cy="1286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7020272" y="370774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308304" y="3491716"/>
            <a:ext cx="8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branch</a:t>
            </a:r>
            <a:endParaRPr lang="zh-TW" altLang="en-US" dirty="0"/>
          </a:p>
        </p:txBody>
      </p:sp>
      <p:cxnSp>
        <p:nvCxnSpPr>
          <p:cNvPr id="23" name="直線接點 22"/>
          <p:cNvCxnSpPr/>
          <p:nvPr/>
        </p:nvCxnSpPr>
        <p:spPr>
          <a:xfrm>
            <a:off x="7020272" y="39237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308304" y="3707740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config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7020272" y="421179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08304" y="3995772"/>
            <a:ext cx="123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description</a:t>
            </a:r>
            <a:endParaRPr lang="zh-TW" altLang="en-US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7020272" y="443711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308304" y="4221088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</a:t>
            </a:r>
            <a:endParaRPr lang="zh-TW" altLang="en-US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7020272" y="464384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08304" y="442782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2331913"/>
          </a:xfrm>
        </p:spPr>
        <p:txBody>
          <a:bodyPr/>
          <a:lstStyle/>
          <a:p>
            <a:r>
              <a:rPr lang="en-US" altLang="zh-TW" dirty="0" smtClean="0"/>
              <a:t>Clone an Existing Repository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clone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For example</a:t>
            </a:r>
          </a:p>
          <a:p>
            <a:pPr lvl="2"/>
            <a:r>
              <a:rPr lang="en-US" altLang="zh-TW" dirty="0" smtClean="0"/>
              <a:t>~$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clone </a:t>
            </a:r>
            <a:r>
              <a:rPr lang="en-US" altLang="zh-TW" dirty="0" smtClean="0">
                <a:solidFill>
                  <a:srgbClr val="0000FF"/>
                </a:solidFill>
              </a:rPr>
              <a:t>git:</a:t>
            </a:r>
            <a:r>
              <a:rPr lang="en-US" altLang="zh-TW" dirty="0" smtClean="0"/>
              <a:t>//github.com/schacon/grit.git </a:t>
            </a:r>
          </a:p>
          <a:p>
            <a:pPr lvl="2">
              <a:buNone/>
            </a:pPr>
            <a:r>
              <a:rPr lang="en-US" altLang="zh-TW" dirty="0" smtClean="0"/>
              <a:t>or</a:t>
            </a:r>
          </a:p>
          <a:p>
            <a:pPr lvl="2"/>
            <a:r>
              <a:rPr lang="en-US" altLang="zh-TW" dirty="0" smtClean="0"/>
              <a:t>~$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clone </a:t>
            </a:r>
            <a:r>
              <a:rPr lang="en-US" altLang="zh-TW" dirty="0" smtClean="0">
                <a:solidFill>
                  <a:srgbClr val="0000FF"/>
                </a:solidFill>
              </a:rPr>
              <a:t>git:</a:t>
            </a:r>
            <a:r>
              <a:rPr lang="en-US" altLang="zh-TW" dirty="0" smtClean="0"/>
              <a:t>//github.com/schacon/grit.git  </a:t>
            </a:r>
            <a:r>
              <a:rPr lang="en-US" altLang="zh-TW" dirty="0" err="1" smtClean="0"/>
              <a:t>mygrit</a:t>
            </a:r>
            <a:endParaRPr lang="en-US" altLang="zh-TW" dirty="0" smtClean="0"/>
          </a:p>
        </p:txBody>
      </p:sp>
      <p:sp>
        <p:nvSpPr>
          <p:cNvPr id="4" name="圓柱 3"/>
          <p:cNvSpPr/>
          <p:nvPr/>
        </p:nvSpPr>
        <p:spPr>
          <a:xfrm>
            <a:off x="6084168" y="3501008"/>
            <a:ext cx="1872208" cy="136016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40152" y="493187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//github.com/</a:t>
            </a:r>
            <a:r>
              <a:rPr lang="en-US" altLang="zh-TW" dirty="0" err="1" smtClean="0"/>
              <a:t>schacon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300192" y="3861048"/>
            <a:ext cx="151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REPOSITORIES</a:t>
            </a:r>
          </a:p>
          <a:p>
            <a:r>
              <a:rPr lang="en-US" altLang="zh-TW" dirty="0" smtClean="0"/>
              <a:t>../grit.git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526875" y="371703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42899" y="3645024"/>
            <a:ext cx="108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mygrit.git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526875" y="38610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971599" y="3861048"/>
            <a:ext cx="1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174947" y="3995772"/>
            <a:ext cx="4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.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958923" y="421179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318963" y="4374396"/>
            <a:ext cx="0" cy="1286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318963" y="44998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606995" y="4283804"/>
            <a:ext cx="8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branch</a:t>
            </a:r>
            <a:endParaRPr lang="zh-TW" altLang="en-US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1318963" y="471585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606995" y="4499828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config</a:t>
            </a:r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1318963" y="50038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6995" y="4787860"/>
            <a:ext cx="123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description</a:t>
            </a:r>
            <a:endParaRPr lang="zh-TW" altLang="en-US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1318963" y="522920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06995" y="501317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HEAD</a:t>
            </a:r>
            <a:endParaRPr lang="zh-TW" altLang="en-US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1318963" y="543593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606995" y="521990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……….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624" y="5661248"/>
            <a:ext cx="80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API.txt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971600" y="587727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187624" y="5867980"/>
            <a:ext cx="15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Benchmarks.rb</a:t>
            </a:r>
            <a:endParaRPr lang="zh-TW" altLang="en-US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971600" y="608400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971600" y="63000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259632" y="608400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……….</a:t>
            </a:r>
            <a:endParaRPr lang="zh-TW" altLang="en-US" dirty="0"/>
          </a:p>
        </p:txBody>
      </p:sp>
      <p:sp>
        <p:nvSpPr>
          <p:cNvPr id="33" name="向左箭號 32"/>
          <p:cNvSpPr/>
          <p:nvPr/>
        </p:nvSpPr>
        <p:spPr>
          <a:xfrm rot="20599992">
            <a:off x="3238329" y="4312812"/>
            <a:ext cx="2304256" cy="1080120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967708" cy="5184576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876256" y="4653136"/>
            <a:ext cx="1296144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338262"/>
            <a:ext cx="6000750" cy="418147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283968" y="5013175"/>
            <a:ext cx="1296144" cy="506561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4781"/>
            <a:ext cx="85344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482852" y="5350241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 smtClean="0">
                <a:solidFill>
                  <a:srgbClr val="9A0075"/>
                </a:solidFill>
              </a:rPr>
              <a:t>Harry </a:t>
            </a:r>
            <a:r>
              <a:rPr lang="en-US" altLang="en-US" sz="1400" b="1" dirty="0" smtClean="0">
                <a:solidFill>
                  <a:srgbClr val="9A0075"/>
                </a:solidFill>
              </a:rPr>
              <a:t>adds </a:t>
            </a:r>
            <a:r>
              <a:rPr lang="en-US" altLang="en-US" sz="1400" b="1" dirty="0">
                <a:solidFill>
                  <a:srgbClr val="9A0075"/>
                </a:solidFill>
              </a:rPr>
              <a:t>some </a:t>
            </a:r>
            <a:endParaRPr lang="en-US" altLang="en-US" sz="1400" b="1" dirty="0" smtClean="0">
              <a:solidFill>
                <a:srgbClr val="9A0075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 smtClean="0">
                <a:solidFill>
                  <a:srgbClr val="9A0075"/>
                </a:solidFill>
              </a:rPr>
              <a:t>method</a:t>
            </a:r>
            <a:endParaRPr lang="en-US" altLang="en-US" sz="1400" b="1" dirty="0">
              <a:solidFill>
                <a:srgbClr val="9A0075"/>
              </a:solidFill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883215" y="5350241"/>
            <a:ext cx="1955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 smtClean="0">
                <a:solidFill>
                  <a:srgbClr val="9A0075"/>
                </a:solidFill>
              </a:rPr>
              <a:t>Sally modifies </a:t>
            </a:r>
            <a:r>
              <a:rPr lang="en-US" altLang="en-US" sz="1400" b="1" dirty="0">
                <a:solidFill>
                  <a:srgbClr val="9A0075"/>
                </a:solidFill>
              </a:rPr>
              <a:t>some </a:t>
            </a:r>
            <a:endParaRPr lang="en-US" altLang="en-US" sz="1400" b="1" dirty="0" smtClean="0">
              <a:solidFill>
                <a:srgbClr val="9A0075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 smtClean="0">
                <a:solidFill>
                  <a:srgbClr val="9A0075"/>
                </a:solidFill>
              </a:rPr>
              <a:t>other </a:t>
            </a:r>
            <a:r>
              <a:rPr lang="en-US" altLang="en-US" sz="1400" b="1" dirty="0">
                <a:solidFill>
                  <a:srgbClr val="9A0075"/>
                </a:solidFill>
              </a:rPr>
              <a:t>method</a:t>
            </a:r>
          </a:p>
        </p:txBody>
      </p:sp>
      <p:sp>
        <p:nvSpPr>
          <p:cNvPr id="9" name="Right Arrow 13"/>
          <p:cNvSpPr/>
          <p:nvPr/>
        </p:nvSpPr>
        <p:spPr bwMode="auto">
          <a:xfrm>
            <a:off x="4139952" y="2924944"/>
            <a:ext cx="685800" cy="685800"/>
          </a:xfrm>
          <a:prstGeom prst="rightArrow">
            <a:avLst>
              <a:gd name="adj1" fmla="val 50000"/>
              <a:gd name="adj2" fmla="val 455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8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581150"/>
            <a:ext cx="55721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581150"/>
            <a:ext cx="5543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485900"/>
            <a:ext cx="8181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485900"/>
            <a:ext cx="8181975" cy="38862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293096"/>
            <a:ext cx="4320480" cy="228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3923927" y="4293096"/>
            <a:ext cx="1296144" cy="650577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7881784" cy="362976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293096"/>
            <a:ext cx="4320480" cy="228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4427984" y="4293096"/>
            <a:ext cx="1296144" cy="650577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1988840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071562"/>
            <a:ext cx="8153400" cy="471487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293096"/>
            <a:ext cx="4320480" cy="228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6041835" y="4293096"/>
            <a:ext cx="1296144" cy="650577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357312"/>
            <a:ext cx="6534150" cy="414337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915816" y="4941168"/>
            <a:ext cx="1728192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357312"/>
            <a:ext cx="6534150" cy="414337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915816" y="4941168"/>
            <a:ext cx="1728192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32656"/>
            <a:ext cx="6010275" cy="59817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572000" y="5949280"/>
            <a:ext cx="1728192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1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571625"/>
            <a:ext cx="5553075" cy="371475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691680" y="4725144"/>
            <a:ext cx="2520280" cy="561231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橢圓形圖說文字 5"/>
          <p:cNvSpPr/>
          <p:nvPr/>
        </p:nvSpPr>
        <p:spPr>
          <a:xfrm>
            <a:off x="107504" y="4005064"/>
            <a:ext cx="2016224" cy="612648"/>
          </a:xfrm>
          <a:prstGeom prst="wedgeEllipseCallout">
            <a:avLst>
              <a:gd name="adj1" fmla="val 48600"/>
              <a:gd name="adj2" fmla="val 80653"/>
            </a:avLst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Push back to Server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34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044710"/>
            <a:ext cx="8422333" cy="432850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7504" y="908720"/>
            <a:ext cx="2016224" cy="57606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4102646" y="253807"/>
            <a:ext cx="3709714" cy="790903"/>
          </a:xfrm>
          <a:prstGeom prst="wedgeRoundRectCallout">
            <a:avLst>
              <a:gd name="adj1" fmla="val -103886"/>
              <a:gd name="adj2" fmla="val 457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 Site_2_ACTS, I modified Device_Web.py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1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4" y="1524000"/>
            <a:ext cx="81645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7"/>
          <p:cNvSpPr/>
          <p:nvPr/>
        </p:nvSpPr>
        <p:spPr bwMode="auto">
          <a:xfrm>
            <a:off x="4147344" y="2971800"/>
            <a:ext cx="685800" cy="685800"/>
          </a:xfrm>
          <a:prstGeom prst="rightArrow">
            <a:avLst>
              <a:gd name="adj1" fmla="val 50000"/>
              <a:gd name="adj2" fmla="val 455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5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6272"/>
            <a:ext cx="8263816" cy="489654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7504" y="908720"/>
            <a:ext cx="2016224" cy="57606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4102646" y="253807"/>
            <a:ext cx="3709714" cy="790903"/>
          </a:xfrm>
          <a:prstGeom prst="wedgeRoundRectCallout">
            <a:avLst>
              <a:gd name="adj1" fmla="val -103886"/>
              <a:gd name="adj2" fmla="val 457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 Site_4_ACTS, another one also  modified Device_Web.py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1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0728"/>
            <a:ext cx="7673154" cy="5419700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4102646" y="253807"/>
            <a:ext cx="4429794" cy="790903"/>
          </a:xfrm>
          <a:prstGeom prst="wedgeRoundRectCallout">
            <a:avLst>
              <a:gd name="adj1" fmla="val -117531"/>
              <a:gd name="adj2" fmla="val 4372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 Site_4_ACTS, Device_Web.py be committed and pushed back to server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6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66308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1" y="1571802"/>
            <a:ext cx="8802640" cy="5258916"/>
          </a:xfrm>
          <a:prstGeom prst="rect">
            <a:avLst/>
          </a:prstGeom>
        </p:spPr>
      </p:pic>
      <p:sp>
        <p:nvSpPr>
          <p:cNvPr id="4" name="圓角矩形圖說文字 3"/>
          <p:cNvSpPr/>
          <p:nvPr/>
        </p:nvSpPr>
        <p:spPr>
          <a:xfrm>
            <a:off x="3203848" y="476672"/>
            <a:ext cx="4429794" cy="790903"/>
          </a:xfrm>
          <a:prstGeom prst="wedgeRoundRectCallout">
            <a:avLst>
              <a:gd name="adj1" fmla="val -117162"/>
              <a:gd name="adj2" fmla="val 912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 Site_2_ACTS, please </a:t>
            </a:r>
            <a:r>
              <a:rPr lang="en-US" altLang="zh-TW" dirty="0" smtClean="0">
                <a:solidFill>
                  <a:srgbClr val="FF3300"/>
                </a:solidFill>
              </a:rPr>
              <a:t>pull</a:t>
            </a:r>
            <a:r>
              <a:rPr lang="en-US" altLang="zh-TW" dirty="0" smtClean="0">
                <a:solidFill>
                  <a:schemeClr val="tx1"/>
                </a:solidFill>
              </a:rPr>
              <a:t> before commit</a:t>
            </a:r>
            <a:endParaRPr lang="zh-TW" altLang="en-US" dirty="0" smtClean="0">
              <a:solidFill>
                <a:srgbClr val="FF3300"/>
              </a:solidFill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572000" y="2492896"/>
            <a:ext cx="1080120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err="1" smtClean="0"/>
              <a:t>Git</a:t>
            </a:r>
            <a:r>
              <a:rPr lang="en-US" altLang="zh-TW" sz="2800" dirty="0" smtClean="0"/>
              <a:t> Basic Concepts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876256" y="2060848"/>
            <a:ext cx="1872208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64288" y="1628800"/>
            <a:ext cx="12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SCM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Server</a:t>
            </a:r>
            <a:endParaRPr lang="zh-TW" altLang="en-US" b="1" dirty="0"/>
          </a:p>
        </p:txBody>
      </p:sp>
      <p:sp>
        <p:nvSpPr>
          <p:cNvPr id="6" name="圓角矩形 5"/>
          <p:cNvSpPr/>
          <p:nvPr/>
        </p:nvSpPr>
        <p:spPr>
          <a:xfrm>
            <a:off x="7236296" y="2708920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3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48264" y="2195572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Version Database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7236296" y="3284984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2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236296" y="3861048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1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2060848"/>
            <a:ext cx="5112568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35696" y="1556792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Local Computer</a:t>
            </a:r>
            <a:endParaRPr lang="zh-TW" altLang="en-US" b="1" dirty="0"/>
          </a:p>
        </p:txBody>
      </p:sp>
      <p:sp>
        <p:nvSpPr>
          <p:cNvPr id="14" name="圓角矩形 13"/>
          <p:cNvSpPr/>
          <p:nvPr/>
        </p:nvSpPr>
        <p:spPr>
          <a:xfrm>
            <a:off x="3779912" y="2708920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3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14620" y="1988840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Local</a:t>
            </a:r>
          </a:p>
          <a:p>
            <a:pPr algn="ctr"/>
            <a:r>
              <a:rPr lang="en-US" altLang="zh-TW" dirty="0" smtClean="0"/>
              <a:t>Repository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3779912" y="3284984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2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779912" y="3861048"/>
            <a:ext cx="1152128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version 1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5076056" y="2924944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732281" y="255561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push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838079" y="33477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pull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5076056" y="3717032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520" y="2780928"/>
            <a:ext cx="1008112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51520" y="2132856"/>
            <a:ext cx="97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Working</a:t>
            </a:r>
          </a:p>
          <a:p>
            <a:pPr algn="ctr"/>
            <a:r>
              <a:rPr lang="en-US" altLang="zh-TW" dirty="0" smtClean="0"/>
              <a:t>area</a:t>
            </a:r>
            <a:endParaRPr lang="zh-TW" alt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395536" y="2924944"/>
            <a:ext cx="720080" cy="432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95536" y="3573016"/>
            <a:ext cx="720080" cy="432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b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63888" y="2564904"/>
            <a:ext cx="151216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907704" y="2780928"/>
            <a:ext cx="1008112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07704" y="2132856"/>
            <a:ext cx="81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Staged</a:t>
            </a:r>
          </a:p>
          <a:p>
            <a:pPr algn="ctr"/>
            <a:r>
              <a:rPr lang="en-US" altLang="zh-TW" dirty="0" smtClean="0"/>
              <a:t>area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2051720" y="2924944"/>
            <a:ext cx="720080" cy="4320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051720" y="3573016"/>
            <a:ext cx="720080" cy="4320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file b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1259632" y="314096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296766" y="2636912"/>
            <a:ext cx="5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Add/Edit</a:t>
            </a:r>
            <a:endParaRPr lang="zh-TW" altLang="en-US" sz="1400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2915816" y="313167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2843808" y="2833191"/>
            <a:ext cx="89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commit</a:t>
            </a:r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7020272" y="2564904"/>
            <a:ext cx="151216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7812360" y="4437112"/>
            <a:ext cx="0" cy="648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>
            <a:off x="2483768" y="5085184"/>
            <a:ext cx="53285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483768" y="4653136"/>
            <a:ext cx="0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148064" y="4725144"/>
            <a:ext cx="190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Clone(pull + fetch)</a:t>
            </a:r>
            <a:endParaRPr lang="zh-TW" altLang="en-US" dirty="0"/>
          </a:p>
        </p:txBody>
      </p:sp>
      <p:cxnSp>
        <p:nvCxnSpPr>
          <p:cNvPr id="77" name="直線單箭頭接點 76"/>
          <p:cNvCxnSpPr/>
          <p:nvPr/>
        </p:nvCxnSpPr>
        <p:spPr>
          <a:xfrm flipH="1" flipV="1">
            <a:off x="1259632" y="4221088"/>
            <a:ext cx="115212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2483768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V="1">
            <a:off x="2555776" y="4293096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2915816" y="378904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987824" y="3789040"/>
            <a:ext cx="89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reset</a:t>
            </a:r>
            <a:endParaRPr lang="zh-TW" altLang="en-US" sz="1400" dirty="0"/>
          </a:p>
        </p:txBody>
      </p:sp>
      <p:cxnSp>
        <p:nvCxnSpPr>
          <p:cNvPr id="46" name="直線單箭頭接點 45"/>
          <p:cNvCxnSpPr/>
          <p:nvPr/>
        </p:nvCxnSpPr>
        <p:spPr>
          <a:xfrm flipH="1">
            <a:off x="1259632" y="378904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1187624" y="3789040"/>
            <a:ext cx="89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checkout</a:t>
            </a:r>
            <a:endParaRPr lang="zh-TW" altLang="en-US" sz="12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755576" y="4725144"/>
            <a:ext cx="525658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6012160" y="3717033"/>
            <a:ext cx="0" cy="100811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 flipV="1">
            <a:off x="759426" y="4290511"/>
            <a:ext cx="283" cy="43463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88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899580" cy="54006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076056" y="5661248"/>
            <a:ext cx="1080120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21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69211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585912"/>
            <a:ext cx="5572125" cy="368617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758426" y="3861048"/>
            <a:ext cx="2957590" cy="28803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55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980728"/>
            <a:ext cx="8712571" cy="432048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339752" y="4293096"/>
            <a:ext cx="1584176" cy="432048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5940152" y="4941168"/>
            <a:ext cx="2592288" cy="936104"/>
          </a:xfrm>
          <a:prstGeom prst="wedgeRoundRectCallout">
            <a:avLst>
              <a:gd name="adj1" fmla="val -127094"/>
              <a:gd name="adj2" fmla="val -9768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copy </a:t>
            </a:r>
            <a:r>
              <a:rPr lang="en-US" altLang="zh-TW" smtClean="0">
                <a:solidFill>
                  <a:schemeClr val="tx1"/>
                </a:solidFill>
              </a:rPr>
              <a:t>the target file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99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822376" cy="5328592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932040" y="2744924"/>
            <a:ext cx="1224136" cy="18002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6084168" y="3969060"/>
            <a:ext cx="2592288" cy="936104"/>
          </a:xfrm>
          <a:prstGeom prst="wedgeRoundRectCallout">
            <a:avLst>
              <a:gd name="adj1" fmla="val -47728"/>
              <a:gd name="adj2" fmla="val -16709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Revert the target file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9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633538"/>
            <a:ext cx="25527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4953000" y="2362200"/>
            <a:ext cx="28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‘’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657600" y="4191000"/>
            <a:ext cx="28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‘’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4573256" y="4700588"/>
            <a:ext cx="3400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9A0075"/>
                </a:solidFill>
              </a:rPr>
              <a:t>Harry’s local file gets overwritten with</a:t>
            </a:r>
            <a:br>
              <a:rPr lang="en-US" altLang="en-US" sz="1400" b="1">
                <a:solidFill>
                  <a:srgbClr val="9A0075"/>
                </a:solidFill>
              </a:rPr>
            </a:br>
            <a:r>
              <a:rPr lang="en-US" altLang="en-US" sz="1400" b="1">
                <a:solidFill>
                  <a:srgbClr val="9A0075"/>
                </a:solidFill>
              </a:rPr>
              <a:t>Sally’s latest changes.</a:t>
            </a:r>
          </a:p>
        </p:txBody>
      </p:sp>
    </p:spTree>
    <p:extLst>
      <p:ext uri="{BB962C8B-B14F-4D97-AF65-F5344CB8AC3E}">
        <p14:creationId xmlns:p14="http://schemas.microsoft.com/office/powerpoint/2010/main" val="1818692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6" y="908720"/>
            <a:ext cx="8995979" cy="481699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195736" y="3573016"/>
            <a:ext cx="1224136" cy="252028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6084168" y="3969060"/>
            <a:ext cx="2592288" cy="936104"/>
          </a:xfrm>
          <a:prstGeom prst="wedgeRoundRectCallout">
            <a:avLst>
              <a:gd name="adj1" fmla="val -151229"/>
              <a:gd name="adj2" fmla="val -7069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Go back the unmodified status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48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775708" cy="5544616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5076056" y="908720"/>
            <a:ext cx="1224136" cy="252028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287167" y="3563979"/>
            <a:ext cx="2592288" cy="936104"/>
          </a:xfrm>
          <a:prstGeom prst="wedgeRoundRectCallout">
            <a:avLst>
              <a:gd name="adj1" fmla="val -58867"/>
              <a:gd name="adj2" fmla="val -30847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Pull the source trunk again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556792"/>
            <a:ext cx="9034940" cy="467049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544" y="908720"/>
            <a:ext cx="30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Launch a compare/merge tool</a:t>
            </a:r>
            <a:endParaRPr lang="zh-TW" altLang="en-US" b="1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2051720" y="3320493"/>
            <a:ext cx="1728191" cy="900596"/>
          </a:xfrm>
          <a:prstGeom prst="wedgeRoundRectCallout">
            <a:avLst>
              <a:gd name="adj1" fmla="val -121181"/>
              <a:gd name="adj2" fmla="val 7432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Modifications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In Site_4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516216" y="3332343"/>
            <a:ext cx="1728191" cy="900596"/>
          </a:xfrm>
          <a:prstGeom prst="wedgeRoundRectCallout">
            <a:avLst>
              <a:gd name="adj1" fmla="val -121181"/>
              <a:gd name="adj2" fmla="val 7432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Modifications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In Site_2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67544" y="908720"/>
            <a:ext cx="30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Launch a compare/merge tool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8784976" cy="4550167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2051720" y="3320493"/>
            <a:ext cx="1728191" cy="900596"/>
          </a:xfrm>
          <a:prstGeom prst="wedgeRoundRectCallout">
            <a:avLst>
              <a:gd name="adj1" fmla="val -108649"/>
              <a:gd name="adj2" fmla="val 6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Merge them manually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67544" y="908720"/>
            <a:ext cx="30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Launch a compare/merge tool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113167" cy="4771606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059832" y="3906017"/>
            <a:ext cx="1224136" cy="252028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6287167" y="3563979"/>
            <a:ext cx="2592288" cy="936104"/>
          </a:xfrm>
          <a:prstGeom prst="wedgeRoundRectCallout">
            <a:avLst>
              <a:gd name="adj1" fmla="val -125238"/>
              <a:gd name="adj2" fmla="val -385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Commit and push again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963761"/>
          </a:xfrm>
        </p:spPr>
        <p:txBody>
          <a:bodyPr/>
          <a:lstStyle/>
          <a:p>
            <a:r>
              <a:rPr lang="en-US" altLang="zh-TW" dirty="0" smtClean="0"/>
              <a:t>Check The Status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status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5628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745954"/>
            <a:ext cx="76009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圖說文字 5"/>
          <p:cNvSpPr/>
          <p:nvPr/>
        </p:nvSpPr>
        <p:spPr>
          <a:xfrm>
            <a:off x="4860032" y="2996952"/>
            <a:ext cx="2592288" cy="936104"/>
          </a:xfrm>
          <a:prstGeom prst="wedgeRoundRectCallout">
            <a:avLst>
              <a:gd name="adj1" fmla="val -160047"/>
              <a:gd name="adj2" fmla="val 7068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新增一個 </a:t>
            </a:r>
            <a:r>
              <a:rPr lang="en-US" altLang="zh-TW" dirty="0" smtClean="0">
                <a:solidFill>
                  <a:schemeClr val="tx1"/>
                </a:solidFill>
              </a:rPr>
              <a:t>README file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this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file is untracked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only be in working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3923928" y="3789040"/>
            <a:ext cx="2304256" cy="18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691680" y="4797152"/>
            <a:ext cx="180020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971600" y="2060848"/>
            <a:ext cx="122413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963761"/>
          </a:xfrm>
        </p:spPr>
        <p:txBody>
          <a:bodyPr/>
          <a:lstStyle/>
          <a:p>
            <a:r>
              <a:rPr lang="en-US" altLang="zh-TW" dirty="0" smtClean="0"/>
              <a:t>Track New Files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add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1988840"/>
            <a:ext cx="7581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004542"/>
            <a:ext cx="76009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971600" y="2060848"/>
            <a:ext cx="151216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5652120" y="3429000"/>
            <a:ext cx="2592288" cy="936104"/>
          </a:xfrm>
          <a:prstGeom prst="wedgeRoundRectCallout">
            <a:avLst>
              <a:gd name="adj1" fmla="val -160047"/>
              <a:gd name="adj2" fmla="val 7068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this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file is tracked</a:t>
            </a: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被放入 </a:t>
            </a:r>
            <a:r>
              <a:rPr lang="en-US" altLang="zh-TW" dirty="0" smtClean="0">
                <a:solidFill>
                  <a:schemeClr val="tx1"/>
                </a:solidFill>
              </a:rPr>
              <a:t>staged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971600" y="4221088"/>
            <a:ext cx="187220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747737"/>
          </a:xfrm>
        </p:spPr>
        <p:txBody>
          <a:bodyPr/>
          <a:lstStyle/>
          <a:p>
            <a:r>
              <a:rPr lang="en-US" altLang="zh-TW" dirty="0" smtClean="0"/>
              <a:t>Stage Modified Files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add</a:t>
            </a:r>
          </a:p>
          <a:p>
            <a:pPr lvl="1"/>
            <a:endParaRPr lang="en-US" altLang="zh-TW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352928" cy="41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117" y="2060848"/>
            <a:ext cx="8326363" cy="29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圖說文字 6"/>
          <p:cNvSpPr/>
          <p:nvPr/>
        </p:nvSpPr>
        <p:spPr>
          <a:xfrm>
            <a:off x="6228184" y="2780928"/>
            <a:ext cx="2592288" cy="936104"/>
          </a:xfrm>
          <a:prstGeom prst="wedgeRoundRectCallout">
            <a:avLst>
              <a:gd name="adj1" fmla="val -194851"/>
              <a:gd name="adj2" fmla="val -1363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修改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 file</a:t>
            </a: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此 </a:t>
            </a:r>
            <a:r>
              <a:rPr lang="en-US" altLang="zh-TW" dirty="0" smtClean="0">
                <a:solidFill>
                  <a:schemeClr val="tx1"/>
                </a:solidFill>
              </a:rPr>
              <a:t>file modified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3059832" y="3717032"/>
            <a:ext cx="4608512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755576" y="3140968"/>
            <a:ext cx="194421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3563888" y="3068960"/>
            <a:ext cx="1800200" cy="792088"/>
          </a:xfrm>
          <a:prstGeom prst="wedgeRoundRectCallout">
            <a:avLst>
              <a:gd name="adj1" fmla="val -94824"/>
              <a:gd name="adj2" fmla="val -1231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README is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staged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3716288" y="5157192"/>
            <a:ext cx="2655912" cy="792088"/>
          </a:xfrm>
          <a:prstGeom prst="wedgeRoundRectCallout">
            <a:avLst>
              <a:gd name="adj1" fmla="val -77380"/>
              <a:gd name="adj2" fmla="val -10774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Benchmarks.rb</a:t>
            </a:r>
            <a:r>
              <a:rPr lang="en-US" altLang="zh-TW" dirty="0" smtClean="0">
                <a:solidFill>
                  <a:schemeClr val="tx1"/>
                </a:solidFill>
              </a:rPr>
              <a:t> is only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working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07976" y="4365104"/>
            <a:ext cx="20078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747737"/>
          </a:xfrm>
        </p:spPr>
        <p:txBody>
          <a:bodyPr/>
          <a:lstStyle/>
          <a:p>
            <a:r>
              <a:rPr lang="en-US" altLang="zh-TW" dirty="0" smtClean="0"/>
              <a:t>Stage Modified Files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add</a:t>
            </a:r>
          </a:p>
          <a:p>
            <a:pPr lvl="1"/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5326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橢圓 12"/>
          <p:cNvSpPr/>
          <p:nvPr/>
        </p:nvSpPr>
        <p:spPr>
          <a:xfrm>
            <a:off x="467544" y="2060848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4572000" y="5013176"/>
            <a:ext cx="2376264" cy="792088"/>
          </a:xfrm>
          <a:prstGeom prst="wedgeRoundRectCallout">
            <a:avLst>
              <a:gd name="adj1" fmla="val -126573"/>
              <a:gd name="adj2" fmla="val -14622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README and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are 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staged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67544" y="3861048"/>
            <a:ext cx="2304256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747737"/>
          </a:xfrm>
        </p:spPr>
        <p:txBody>
          <a:bodyPr/>
          <a:lstStyle/>
          <a:p>
            <a:r>
              <a:rPr lang="en-US" altLang="zh-TW" dirty="0" smtClean="0"/>
              <a:t>Stage Modified Files</a:t>
            </a:r>
          </a:p>
          <a:p>
            <a:pPr lvl="1"/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349136" cy="367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圓角矩形圖說文字 8"/>
          <p:cNvSpPr/>
          <p:nvPr/>
        </p:nvSpPr>
        <p:spPr>
          <a:xfrm>
            <a:off x="5868144" y="1556792"/>
            <a:ext cx="2915816" cy="936104"/>
          </a:xfrm>
          <a:prstGeom prst="wedgeRoundRectCallout">
            <a:avLst>
              <a:gd name="adj1" fmla="val -175877"/>
              <a:gd name="adj2" fmla="val -3220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第二次修改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 file</a:t>
            </a:r>
          </a:p>
        </p:txBody>
      </p:sp>
      <p:sp>
        <p:nvSpPr>
          <p:cNvPr id="10" name="橢圓 9"/>
          <p:cNvSpPr/>
          <p:nvPr/>
        </p:nvSpPr>
        <p:spPr>
          <a:xfrm>
            <a:off x="611560" y="3356992"/>
            <a:ext cx="259228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83568" y="4581128"/>
            <a:ext cx="23762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5004048" y="3356992"/>
            <a:ext cx="2808312" cy="792088"/>
          </a:xfrm>
          <a:prstGeom prst="wedgeRoundRectCallout">
            <a:avLst>
              <a:gd name="adj1" fmla="val -112681"/>
              <a:gd name="adj2" fmla="val -3078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第一次修改的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is 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staged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4932040" y="4653136"/>
            <a:ext cx="2808312" cy="792088"/>
          </a:xfrm>
          <a:prstGeom prst="wedgeRoundRectCallout">
            <a:avLst>
              <a:gd name="adj1" fmla="val -112681"/>
              <a:gd name="adj2" fmla="val -3078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第二次修改的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is only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working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57313"/>
            <a:ext cx="84582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9"/>
          <p:cNvSpPr/>
          <p:nvPr/>
        </p:nvSpPr>
        <p:spPr bwMode="auto">
          <a:xfrm>
            <a:off x="4229100" y="3033713"/>
            <a:ext cx="685800" cy="685800"/>
          </a:xfrm>
          <a:prstGeom prst="rightArrow">
            <a:avLst>
              <a:gd name="adj1" fmla="val 50000"/>
              <a:gd name="adj2" fmla="val 455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54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747737"/>
          </a:xfrm>
        </p:spPr>
        <p:txBody>
          <a:bodyPr/>
          <a:lstStyle/>
          <a:p>
            <a:r>
              <a:rPr lang="en-US" altLang="zh-TW" dirty="0" smtClean="0"/>
              <a:t>Stage Modified Files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add</a:t>
            </a:r>
          </a:p>
          <a:p>
            <a:pPr lvl="1"/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5326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橢圓 12"/>
          <p:cNvSpPr/>
          <p:nvPr/>
        </p:nvSpPr>
        <p:spPr>
          <a:xfrm>
            <a:off x="467544" y="2060848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4572000" y="5013176"/>
            <a:ext cx="2376264" cy="792088"/>
          </a:xfrm>
          <a:prstGeom prst="wedgeRoundRectCallout">
            <a:avLst>
              <a:gd name="adj1" fmla="val -124521"/>
              <a:gd name="adj2" fmla="val -11082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修改兩次的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be in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staged area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67544" y="4149080"/>
            <a:ext cx="230425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4724400" y="1556792"/>
            <a:ext cx="2376264" cy="792088"/>
          </a:xfrm>
          <a:prstGeom prst="wedgeRoundRectCallout">
            <a:avLst>
              <a:gd name="adj1" fmla="val -142478"/>
              <a:gd name="adj2" fmla="val 430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再 </a:t>
            </a:r>
            <a:r>
              <a:rPr lang="en-US" altLang="zh-TW" dirty="0" smtClean="0">
                <a:solidFill>
                  <a:schemeClr val="tx1"/>
                </a:solidFill>
              </a:rPr>
              <a:t>added </a:t>
            </a:r>
            <a:r>
              <a:rPr lang="zh-TW" altLang="en-US" dirty="0" smtClean="0">
                <a:solidFill>
                  <a:schemeClr val="tx1"/>
                </a:solidFill>
              </a:rPr>
              <a:t>一次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963761"/>
          </a:xfrm>
        </p:spPr>
        <p:txBody>
          <a:bodyPr/>
          <a:lstStyle/>
          <a:p>
            <a:r>
              <a:rPr lang="en-US" altLang="zh-TW" sz="2400" dirty="0" smtClean="0"/>
              <a:t>Check Difference between Modified &amp; Staged File</a:t>
            </a:r>
          </a:p>
          <a:p>
            <a:pPr lvl="1"/>
            <a:r>
              <a:rPr lang="en-US" altLang="zh-TW" dirty="0" err="1" smtClean="0">
                <a:solidFill>
                  <a:srgbClr val="0000FF"/>
                </a:solidFill>
              </a:rPr>
              <a:t>git</a:t>
            </a:r>
            <a:r>
              <a:rPr lang="en-US" altLang="zh-TW" dirty="0" smtClean="0">
                <a:solidFill>
                  <a:srgbClr val="0000FF"/>
                </a:solidFill>
              </a:rPr>
              <a:t> diff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352928" cy="41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117" y="2060848"/>
            <a:ext cx="8326363" cy="29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橢圓 11"/>
          <p:cNvSpPr/>
          <p:nvPr/>
        </p:nvSpPr>
        <p:spPr>
          <a:xfrm>
            <a:off x="683568" y="1700808"/>
            <a:ext cx="201622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圓角矩形圖說文字 12"/>
          <p:cNvSpPr/>
          <p:nvPr/>
        </p:nvSpPr>
        <p:spPr>
          <a:xfrm>
            <a:off x="6551712" y="2780928"/>
            <a:ext cx="2592288" cy="936104"/>
          </a:xfrm>
          <a:prstGeom prst="wedgeRoundRectCallout">
            <a:avLst>
              <a:gd name="adj1" fmla="val -194851"/>
              <a:gd name="adj2" fmla="val -1363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修改 </a:t>
            </a:r>
            <a:r>
              <a:rPr lang="en-US" altLang="zh-TW" dirty="0" err="1" smtClean="0">
                <a:solidFill>
                  <a:schemeClr val="tx1"/>
                </a:solidFill>
              </a:rPr>
              <a:t>benchmark.rb</a:t>
            </a:r>
            <a:r>
              <a:rPr lang="en-US" altLang="zh-TW" dirty="0" smtClean="0">
                <a:solidFill>
                  <a:schemeClr val="tx1"/>
                </a:solidFill>
              </a:rPr>
              <a:t>  file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僅存在 </a:t>
            </a:r>
            <a:r>
              <a:rPr lang="en-US" altLang="zh-TW" dirty="0" smtClean="0">
                <a:solidFill>
                  <a:schemeClr val="tx1"/>
                </a:solidFill>
              </a:rPr>
              <a:t>working area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208912" cy="963761"/>
          </a:xfrm>
        </p:spPr>
        <p:txBody>
          <a:bodyPr/>
          <a:lstStyle/>
          <a:p>
            <a:r>
              <a:rPr lang="en-US" altLang="zh-TW" sz="2400" dirty="0" smtClean="0"/>
              <a:t>Check Difference between Modified &amp; Staged File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diff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68276"/>
            <a:ext cx="8352928" cy="417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467544" y="1988840"/>
            <a:ext cx="158417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496944" cy="963761"/>
          </a:xfrm>
        </p:spPr>
        <p:txBody>
          <a:bodyPr/>
          <a:lstStyle/>
          <a:p>
            <a:r>
              <a:rPr lang="en-US" altLang="zh-TW" sz="2400" dirty="0" smtClean="0"/>
              <a:t>Check Difference between Staged File &amp; Repositories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diff --cached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76872"/>
            <a:ext cx="6801371" cy="316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496944" cy="963761"/>
          </a:xfrm>
        </p:spPr>
        <p:txBody>
          <a:bodyPr/>
          <a:lstStyle/>
          <a:p>
            <a:r>
              <a:rPr lang="en-US" altLang="zh-TW" sz="2400" dirty="0" smtClean="0"/>
              <a:t>Check Difference</a:t>
            </a:r>
            <a:endParaRPr lang="en-US" altLang="zh-TW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794737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899592" y="1988840"/>
            <a:ext cx="1584176" cy="4392488"/>
          </a:xfrm>
          <a:prstGeom prst="round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995936" y="1988840"/>
            <a:ext cx="1872208" cy="4464496"/>
          </a:xfrm>
          <a:prstGeom prst="roundRect">
            <a:avLst/>
          </a:prstGeom>
          <a:solidFill>
            <a:srgbClr val="FFFF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516216" y="1988840"/>
            <a:ext cx="1728192" cy="4392488"/>
          </a:xfrm>
          <a:prstGeom prst="round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0964" y="1484784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Repository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390684" y="1484784"/>
            <a:ext cx="13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Staged Area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71600" y="1484784"/>
            <a:ext cx="14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Working Area</a:t>
            </a:r>
            <a:endParaRPr lang="zh-TW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881063"/>
            <a:ext cx="8496944" cy="963761"/>
          </a:xfrm>
        </p:spPr>
        <p:txBody>
          <a:bodyPr/>
          <a:lstStyle/>
          <a:p>
            <a:r>
              <a:rPr lang="en-US" altLang="zh-TW" sz="2400" dirty="0" smtClean="0"/>
              <a:t>Commit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commit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76872"/>
            <a:ext cx="8325212" cy="384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189831"/>
            <a:ext cx="8610600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7"/>
          <p:cNvSpPr/>
          <p:nvPr/>
        </p:nvSpPr>
        <p:spPr bwMode="auto">
          <a:xfrm>
            <a:off x="4229100" y="3253581"/>
            <a:ext cx="685800" cy="685800"/>
          </a:xfrm>
          <a:prstGeom prst="rightArrow">
            <a:avLst>
              <a:gd name="adj1" fmla="val 50000"/>
              <a:gd name="adj2" fmla="val 455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6" name="Freeform 21"/>
          <p:cNvSpPr/>
          <p:nvPr/>
        </p:nvSpPr>
        <p:spPr bwMode="auto">
          <a:xfrm>
            <a:off x="1366838" y="3515519"/>
            <a:ext cx="3602037" cy="973137"/>
          </a:xfrm>
          <a:custGeom>
            <a:avLst/>
            <a:gdLst>
              <a:gd name="connsiteX0" fmla="*/ 0 w 3603172"/>
              <a:gd name="connsiteY0" fmla="*/ 972456 h 972456"/>
              <a:gd name="connsiteX1" fmla="*/ 1600200 w 3603172"/>
              <a:gd name="connsiteY1" fmla="*/ 47171 h 972456"/>
              <a:gd name="connsiteX2" fmla="*/ 3603172 w 3603172"/>
              <a:gd name="connsiteY2" fmla="*/ 689428 h 972456"/>
              <a:gd name="connsiteX3" fmla="*/ 3603172 w 3603172"/>
              <a:gd name="connsiteY3" fmla="*/ 689428 h 97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3172" h="972456">
                <a:moveTo>
                  <a:pt x="0" y="972456"/>
                </a:moveTo>
                <a:cubicBezTo>
                  <a:pt x="499835" y="533399"/>
                  <a:pt x="999671" y="94342"/>
                  <a:pt x="1600200" y="47171"/>
                </a:cubicBezTo>
                <a:cubicBezTo>
                  <a:pt x="2200729" y="0"/>
                  <a:pt x="3603172" y="689428"/>
                  <a:pt x="3603172" y="689428"/>
                </a:cubicBezTo>
                <a:lnTo>
                  <a:pt x="3603172" y="689428"/>
                </a:lnTo>
              </a:path>
            </a:pathLst>
          </a:custGeom>
          <a:noFill/>
          <a:ln w="412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stealth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5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219200"/>
            <a:ext cx="85693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7"/>
          <p:cNvSpPr/>
          <p:nvPr/>
        </p:nvSpPr>
        <p:spPr bwMode="auto">
          <a:xfrm>
            <a:off x="4097338" y="3124200"/>
            <a:ext cx="685800" cy="685800"/>
          </a:xfrm>
          <a:prstGeom prst="rightArrow">
            <a:avLst>
              <a:gd name="adj1" fmla="val 50000"/>
              <a:gd name="adj2" fmla="val 45508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8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Git</a:t>
            </a:r>
            <a:endParaRPr lang="en-US" altLang="zh-TW" dirty="0" smtClean="0"/>
          </a:p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Concepts</a:t>
            </a:r>
          </a:p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Basic Operations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yxel_ppt_template_2014">
  <a:themeElements>
    <a:clrScheme name="ZyXEL">
      <a:dk1>
        <a:sysClr val="windowText" lastClr="000000"/>
      </a:dk1>
      <a:lt1>
        <a:sysClr val="window" lastClr="FFFFFF"/>
      </a:lt1>
      <a:dk2>
        <a:srgbClr val="4C4948"/>
      </a:dk2>
      <a:lt2>
        <a:srgbClr val="B5B5B5"/>
      </a:lt2>
      <a:accent1>
        <a:srgbClr val="003B91"/>
      </a:accent1>
      <a:accent2>
        <a:srgbClr val="AA1931"/>
      </a:accent2>
      <a:accent3>
        <a:srgbClr val="61B8EA"/>
      </a:accent3>
      <a:accent4>
        <a:srgbClr val="689FCA"/>
      </a:accent4>
      <a:accent5>
        <a:srgbClr val="E36C09"/>
      </a:accent5>
      <a:accent6>
        <a:srgbClr val="91002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zyxel_ppt_template_2014</Template>
  <TotalTime>1690</TotalTime>
  <Words>674</Words>
  <Application>Microsoft Office PowerPoint</Application>
  <PresentationFormat>如螢幕大小 (4:3)</PresentationFormat>
  <Paragraphs>231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3" baseType="lpstr">
      <vt:lpstr>Arial Unicode MS</vt:lpstr>
      <vt:lpstr>新細明體</vt:lpstr>
      <vt:lpstr>Arial</vt:lpstr>
      <vt:lpstr>Arial Bold</vt:lpstr>
      <vt:lpstr>Calibri</vt:lpstr>
      <vt:lpstr>Wingdings</vt:lpstr>
      <vt:lpstr>zyxel_ppt_template_2014</vt:lpstr>
      <vt:lpstr>Git 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What is Git</vt:lpstr>
      <vt:lpstr>Centralized Version Control Systems</vt:lpstr>
      <vt:lpstr>Distributed Version Control Systems</vt:lpstr>
      <vt:lpstr>Distributed Version Control Systems</vt:lpstr>
      <vt:lpstr>Git Basic Concepts</vt:lpstr>
      <vt:lpstr>Git Basic Concepts</vt:lpstr>
      <vt:lpstr>Git Basic Concepts</vt:lpstr>
      <vt:lpstr>PowerPoint 簡報</vt:lpstr>
      <vt:lpstr>Git Basic Concepts</vt:lpstr>
      <vt:lpstr>PowerPoint 簡報</vt:lpstr>
      <vt:lpstr>Git Basic Concepts</vt:lpstr>
      <vt:lpstr>Git Installation</vt:lpstr>
      <vt:lpstr>Git Installation</vt:lpstr>
      <vt:lpstr>PowerPoint 簡報</vt:lpstr>
      <vt:lpstr>PowerPoint 簡報</vt:lpstr>
      <vt:lpstr>Bit Basic Operations</vt:lpstr>
      <vt:lpstr>Using Git</vt:lpstr>
      <vt:lpstr>Using Git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 Basic Concepts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Using Git</vt:lpstr>
      <vt:lpstr>Using Git</vt:lpstr>
      <vt:lpstr>Using Git</vt:lpstr>
      <vt:lpstr>Using Git</vt:lpstr>
      <vt:lpstr>Using Git</vt:lpstr>
      <vt:lpstr>Using Git</vt:lpstr>
      <vt:lpstr>Using Git</vt:lpstr>
      <vt:lpstr>Using Git</vt:lpstr>
      <vt:lpstr>Using Git</vt:lpstr>
      <vt:lpstr>Using Git</vt:lpstr>
      <vt:lpstr>Using Git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SPINLOCK Debug notes</dc:title>
  <dc:creator>ZyUSER</dc:creator>
  <cp:lastModifiedBy>Lorin Yeh</cp:lastModifiedBy>
  <cp:revision>631</cp:revision>
  <dcterms:created xsi:type="dcterms:W3CDTF">2014-01-27T02:07:32Z</dcterms:created>
  <dcterms:modified xsi:type="dcterms:W3CDTF">2023-12-15T02:09:02Z</dcterms:modified>
</cp:coreProperties>
</file>